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6" r:id="rId5"/>
    <p:sldMasterId id="2147483659" r:id="rId6"/>
  </p:sldMasterIdLst>
  <p:sldIdLst>
    <p:sldId id="256" r:id="rId7"/>
    <p:sldId id="261" r:id="rId8"/>
    <p:sldId id="262" r:id="rId9"/>
    <p:sldId id="263" r:id="rId10"/>
    <p:sldId id="265" r:id="rId11"/>
    <p:sldId id="278" r:id="rId12"/>
    <p:sldId id="269" r:id="rId13"/>
    <p:sldId id="283" r:id="rId14"/>
    <p:sldId id="284" r:id="rId15"/>
    <p:sldId id="285" r:id="rId16"/>
    <p:sldId id="274" r:id="rId17"/>
    <p:sldId id="279" r:id="rId18"/>
    <p:sldId id="282" r:id="rId19"/>
    <p:sldId id="295" r:id="rId20"/>
    <p:sldId id="286" r:id="rId21"/>
    <p:sldId id="312" r:id="rId22"/>
    <p:sldId id="287" r:id="rId23"/>
    <p:sldId id="290" r:id="rId24"/>
    <p:sldId id="289" r:id="rId25"/>
    <p:sldId id="291" r:id="rId26"/>
    <p:sldId id="292" r:id="rId27"/>
    <p:sldId id="293" r:id="rId28"/>
    <p:sldId id="294" r:id="rId29"/>
    <p:sldId id="311" r:id="rId30"/>
    <p:sldId id="268" r:id="rId31"/>
    <p:sldId id="296" r:id="rId32"/>
    <p:sldId id="297" r:id="rId33"/>
    <p:sldId id="298" r:id="rId34"/>
    <p:sldId id="300" r:id="rId35"/>
    <p:sldId id="299" r:id="rId36"/>
    <p:sldId id="302" r:id="rId37"/>
    <p:sldId id="301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0" userDrawn="1">
          <p15:clr>
            <a:srgbClr val="A4A3A4"/>
          </p15:clr>
        </p15:guide>
        <p15:guide id="2" pos="35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ziana Marchante" initials="TM" lastIdx="11" clrIdx="0">
    <p:extLst>
      <p:ext uri="{19B8F6BF-5375-455C-9EA6-DF929625EA0E}">
        <p15:presenceInfo xmlns:p15="http://schemas.microsoft.com/office/powerpoint/2012/main" userId="S::TMarchante@nacacnet.org::06b95b88-d7a1-4f0d-b0ef-206533e7b8f1" providerId="AD"/>
      </p:ext>
    </p:extLst>
  </p:cmAuthor>
  <p:cmAuthor id="2" name="David Hawkins" initials="DH" lastIdx="1" clrIdx="1">
    <p:extLst>
      <p:ext uri="{19B8F6BF-5375-455C-9EA6-DF929625EA0E}">
        <p15:presenceInfo xmlns:p15="http://schemas.microsoft.com/office/powerpoint/2012/main" userId="S::dhawkins@nacacnet.org::00fca873-8611-49eb-9cf9-e31d659ea5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A9"/>
    <a:srgbClr val="015382"/>
    <a:srgbClr val="E92203"/>
    <a:srgbClr val="BAD262"/>
    <a:srgbClr val="E5F6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2001DB-B569-425B-8B9D-ACC05EC3B98C}" v="462" dt="2022-01-27T19:14:44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39"/>
    <p:restoredTop sz="94635"/>
  </p:normalViewPr>
  <p:slideViewPr>
    <p:cSldViewPr snapToGrid="0" snapToObjects="1" showGuides="1">
      <p:cViewPr varScale="1">
        <p:scale>
          <a:sx n="108" d="100"/>
          <a:sy n="108" d="100"/>
        </p:scale>
        <p:origin x="144" y="462"/>
      </p:cViewPr>
      <p:guideLst>
        <p:guide orient="horz" pos="1320"/>
        <p:guide pos="35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ziana Marchante" userId="06b95b88-d7a1-4f0d-b0ef-206533e7b8f1" providerId="ADAL" clId="{782001DB-B569-425B-8B9D-ACC05EC3B98C}"/>
    <pc:docChg chg="custSel addSld modSld modMainMaster">
      <pc:chgData name="Tiziana Marchante" userId="06b95b88-d7a1-4f0d-b0ef-206533e7b8f1" providerId="ADAL" clId="{782001DB-B569-425B-8B9D-ACC05EC3B98C}" dt="2022-01-27T19:16:03.456" v="1336" actId="20577"/>
      <pc:docMkLst>
        <pc:docMk/>
      </pc:docMkLst>
      <pc:sldChg chg="modTransition">
        <pc:chgData name="Tiziana Marchante" userId="06b95b88-d7a1-4f0d-b0ef-206533e7b8f1" providerId="ADAL" clId="{782001DB-B569-425B-8B9D-ACC05EC3B98C}" dt="2022-01-27T17:42:53.597" v="3"/>
        <pc:sldMkLst>
          <pc:docMk/>
          <pc:sldMk cId="990114861" sldId="256"/>
        </pc:sldMkLst>
      </pc:sldChg>
      <pc:sldChg chg="modTransition modAnim">
        <pc:chgData name="Tiziana Marchante" userId="06b95b88-d7a1-4f0d-b0ef-206533e7b8f1" providerId="ADAL" clId="{782001DB-B569-425B-8B9D-ACC05EC3B98C}" dt="2022-01-27T17:43:46.734" v="8"/>
        <pc:sldMkLst>
          <pc:docMk/>
          <pc:sldMk cId="564486513" sldId="261"/>
        </pc:sldMkLst>
      </pc:sldChg>
      <pc:sldChg chg="modTransition">
        <pc:chgData name="Tiziana Marchante" userId="06b95b88-d7a1-4f0d-b0ef-206533e7b8f1" providerId="ADAL" clId="{782001DB-B569-425B-8B9D-ACC05EC3B98C}" dt="2022-01-27T17:42:53.597" v="3"/>
        <pc:sldMkLst>
          <pc:docMk/>
          <pc:sldMk cId="732290967" sldId="262"/>
        </pc:sldMkLst>
      </pc:sldChg>
      <pc:sldChg chg="modTransition modAnim">
        <pc:chgData name="Tiziana Marchante" userId="06b95b88-d7a1-4f0d-b0ef-206533e7b8f1" providerId="ADAL" clId="{782001DB-B569-425B-8B9D-ACC05EC3B98C}" dt="2022-01-27T17:43:51.927" v="9"/>
        <pc:sldMkLst>
          <pc:docMk/>
          <pc:sldMk cId="1333373130" sldId="263"/>
        </pc:sldMkLst>
      </pc:sldChg>
      <pc:sldChg chg="modTransition">
        <pc:chgData name="Tiziana Marchante" userId="06b95b88-d7a1-4f0d-b0ef-206533e7b8f1" providerId="ADAL" clId="{782001DB-B569-425B-8B9D-ACC05EC3B98C}" dt="2022-01-27T17:42:53.597" v="3"/>
        <pc:sldMkLst>
          <pc:docMk/>
          <pc:sldMk cId="767695850" sldId="265"/>
        </pc:sldMkLst>
      </pc:sldChg>
      <pc:sldChg chg="modTransition">
        <pc:chgData name="Tiziana Marchante" userId="06b95b88-d7a1-4f0d-b0ef-206533e7b8f1" providerId="ADAL" clId="{782001DB-B569-425B-8B9D-ACC05EC3B98C}" dt="2022-01-27T17:42:53.597" v="3"/>
        <pc:sldMkLst>
          <pc:docMk/>
          <pc:sldMk cId="1303146995" sldId="268"/>
        </pc:sldMkLst>
      </pc:sldChg>
      <pc:sldChg chg="modTransition">
        <pc:chgData name="Tiziana Marchante" userId="06b95b88-d7a1-4f0d-b0ef-206533e7b8f1" providerId="ADAL" clId="{782001DB-B569-425B-8B9D-ACC05EC3B98C}" dt="2022-01-27T17:42:53.597" v="3"/>
        <pc:sldMkLst>
          <pc:docMk/>
          <pc:sldMk cId="317843703" sldId="269"/>
        </pc:sldMkLst>
      </pc:sldChg>
      <pc:sldChg chg="modTransition">
        <pc:chgData name="Tiziana Marchante" userId="06b95b88-d7a1-4f0d-b0ef-206533e7b8f1" providerId="ADAL" clId="{782001DB-B569-425B-8B9D-ACC05EC3B98C}" dt="2022-01-27T17:42:53.597" v="3"/>
        <pc:sldMkLst>
          <pc:docMk/>
          <pc:sldMk cId="1869778887" sldId="274"/>
        </pc:sldMkLst>
      </pc:sldChg>
      <pc:sldChg chg="modTransition modAnim">
        <pc:chgData name="Tiziana Marchante" userId="06b95b88-d7a1-4f0d-b0ef-206533e7b8f1" providerId="ADAL" clId="{782001DB-B569-425B-8B9D-ACC05EC3B98C}" dt="2022-01-27T17:43:59.434" v="11"/>
        <pc:sldMkLst>
          <pc:docMk/>
          <pc:sldMk cId="1630799285" sldId="278"/>
        </pc:sldMkLst>
      </pc:sldChg>
      <pc:sldChg chg="addSp delSp modSp mod modTransition modAnim">
        <pc:chgData name="Tiziana Marchante" userId="06b95b88-d7a1-4f0d-b0ef-206533e7b8f1" providerId="ADAL" clId="{782001DB-B569-425B-8B9D-ACC05EC3B98C}" dt="2022-01-27T18:47:58.735" v="1180" actId="20577"/>
        <pc:sldMkLst>
          <pc:docMk/>
          <pc:sldMk cId="1192594043" sldId="279"/>
        </pc:sldMkLst>
        <pc:spChg chg="mod">
          <ac:chgData name="Tiziana Marchante" userId="06b95b88-d7a1-4f0d-b0ef-206533e7b8f1" providerId="ADAL" clId="{782001DB-B569-425B-8B9D-ACC05EC3B98C}" dt="2022-01-27T17:47:45.446" v="63" actId="20577"/>
          <ac:spMkLst>
            <pc:docMk/>
            <pc:sldMk cId="1192594043" sldId="279"/>
            <ac:spMk id="2" creationId="{00000000-0000-0000-0000-000000000000}"/>
          </ac:spMkLst>
        </pc:spChg>
        <pc:spChg chg="mod">
          <ac:chgData name="Tiziana Marchante" userId="06b95b88-d7a1-4f0d-b0ef-206533e7b8f1" providerId="ADAL" clId="{782001DB-B569-425B-8B9D-ACC05EC3B98C}" dt="2022-01-27T18:47:58.735" v="1180" actId="20577"/>
          <ac:spMkLst>
            <pc:docMk/>
            <pc:sldMk cId="1192594043" sldId="279"/>
            <ac:spMk id="3" creationId="{00000000-0000-0000-0000-000000000000}"/>
          </ac:spMkLst>
        </pc:spChg>
        <pc:spChg chg="add del mod">
          <ac:chgData name="Tiziana Marchante" userId="06b95b88-d7a1-4f0d-b0ef-206533e7b8f1" providerId="ADAL" clId="{782001DB-B569-425B-8B9D-ACC05EC3B98C}" dt="2022-01-27T17:50:24.487" v="105" actId="478"/>
          <ac:spMkLst>
            <pc:docMk/>
            <pc:sldMk cId="1192594043" sldId="279"/>
            <ac:spMk id="6" creationId="{2DF2C038-DCA1-4854-8974-5398B36947EB}"/>
          </ac:spMkLst>
        </pc:spChg>
        <pc:spChg chg="add del mod">
          <ac:chgData name="Tiziana Marchante" userId="06b95b88-d7a1-4f0d-b0ef-206533e7b8f1" providerId="ADAL" clId="{782001DB-B569-425B-8B9D-ACC05EC3B98C}" dt="2022-01-27T18:04:25.321" v="498" actId="478"/>
          <ac:spMkLst>
            <pc:docMk/>
            <pc:sldMk cId="1192594043" sldId="279"/>
            <ac:spMk id="7" creationId="{986D96EA-4C80-4A56-8E0A-06347383B39B}"/>
          </ac:spMkLst>
        </pc:spChg>
        <pc:spChg chg="add del mod">
          <ac:chgData name="Tiziana Marchante" userId="06b95b88-d7a1-4f0d-b0ef-206533e7b8f1" providerId="ADAL" clId="{782001DB-B569-425B-8B9D-ACC05EC3B98C}" dt="2022-01-27T18:37:46.857" v="960" actId="478"/>
          <ac:spMkLst>
            <pc:docMk/>
            <pc:sldMk cId="1192594043" sldId="279"/>
            <ac:spMk id="8" creationId="{1B75B41E-C803-4A8A-980E-2AD7D233A75B}"/>
          </ac:spMkLst>
        </pc:spChg>
        <pc:picChg chg="add del mod">
          <ac:chgData name="Tiziana Marchante" userId="06b95b88-d7a1-4f0d-b0ef-206533e7b8f1" providerId="ADAL" clId="{782001DB-B569-425B-8B9D-ACC05EC3B98C}" dt="2022-01-27T18:37:36.246" v="958" actId="478"/>
          <ac:picMkLst>
            <pc:docMk/>
            <pc:sldMk cId="1192594043" sldId="279"/>
            <ac:picMk id="5" creationId="{15570446-3DA6-4A1A-90F9-60662982D6C2}"/>
          </ac:picMkLst>
        </pc:picChg>
      </pc:sldChg>
      <pc:sldChg chg="modTransition modAnim">
        <pc:chgData name="Tiziana Marchante" userId="06b95b88-d7a1-4f0d-b0ef-206533e7b8f1" providerId="ADAL" clId="{782001DB-B569-425B-8B9D-ACC05EC3B98C}" dt="2022-01-27T17:44:39.512" v="21"/>
        <pc:sldMkLst>
          <pc:docMk/>
          <pc:sldMk cId="316674764" sldId="282"/>
        </pc:sldMkLst>
      </pc:sldChg>
      <pc:sldChg chg="modTransition modAnim">
        <pc:chgData name="Tiziana Marchante" userId="06b95b88-d7a1-4f0d-b0ef-206533e7b8f1" providerId="ADAL" clId="{782001DB-B569-425B-8B9D-ACC05EC3B98C}" dt="2022-01-27T17:44:05.698" v="12"/>
        <pc:sldMkLst>
          <pc:docMk/>
          <pc:sldMk cId="1415629741" sldId="283"/>
        </pc:sldMkLst>
      </pc:sldChg>
      <pc:sldChg chg="modTransition modAnim">
        <pc:chgData name="Tiziana Marchante" userId="06b95b88-d7a1-4f0d-b0ef-206533e7b8f1" providerId="ADAL" clId="{782001DB-B569-425B-8B9D-ACC05EC3B98C}" dt="2022-01-27T17:44:14.013" v="15"/>
        <pc:sldMkLst>
          <pc:docMk/>
          <pc:sldMk cId="419304255" sldId="284"/>
        </pc:sldMkLst>
      </pc:sldChg>
      <pc:sldChg chg="modTransition modAnim">
        <pc:chgData name="Tiziana Marchante" userId="06b95b88-d7a1-4f0d-b0ef-206533e7b8f1" providerId="ADAL" clId="{782001DB-B569-425B-8B9D-ACC05EC3B98C}" dt="2022-01-27T17:44:17.907" v="16"/>
        <pc:sldMkLst>
          <pc:docMk/>
          <pc:sldMk cId="1039847961" sldId="285"/>
        </pc:sldMkLst>
      </pc:sldChg>
      <pc:sldChg chg="modTransition modAnim">
        <pc:chgData name="Tiziana Marchante" userId="06b95b88-d7a1-4f0d-b0ef-206533e7b8f1" providerId="ADAL" clId="{782001DB-B569-425B-8B9D-ACC05EC3B98C}" dt="2022-01-27T17:44:48.289" v="23"/>
        <pc:sldMkLst>
          <pc:docMk/>
          <pc:sldMk cId="630452181" sldId="286"/>
        </pc:sldMkLst>
      </pc:sldChg>
      <pc:sldChg chg="modTransition modAnim">
        <pc:chgData name="Tiziana Marchante" userId="06b95b88-d7a1-4f0d-b0ef-206533e7b8f1" providerId="ADAL" clId="{782001DB-B569-425B-8B9D-ACC05EC3B98C}" dt="2022-01-27T17:44:52.306" v="24"/>
        <pc:sldMkLst>
          <pc:docMk/>
          <pc:sldMk cId="904909571" sldId="287"/>
        </pc:sldMkLst>
      </pc:sldChg>
      <pc:sldChg chg="modTransition modAnim">
        <pc:chgData name="Tiziana Marchante" userId="06b95b88-d7a1-4f0d-b0ef-206533e7b8f1" providerId="ADAL" clId="{782001DB-B569-425B-8B9D-ACC05EC3B98C}" dt="2022-01-27T17:45:01.945" v="26"/>
        <pc:sldMkLst>
          <pc:docMk/>
          <pc:sldMk cId="1622650073" sldId="289"/>
        </pc:sldMkLst>
      </pc:sldChg>
      <pc:sldChg chg="modTransition modAnim">
        <pc:chgData name="Tiziana Marchante" userId="06b95b88-d7a1-4f0d-b0ef-206533e7b8f1" providerId="ADAL" clId="{782001DB-B569-425B-8B9D-ACC05EC3B98C}" dt="2022-01-27T17:44:57.318" v="25"/>
        <pc:sldMkLst>
          <pc:docMk/>
          <pc:sldMk cId="1954899097" sldId="290"/>
        </pc:sldMkLst>
      </pc:sldChg>
      <pc:sldChg chg="modTransition modAnim">
        <pc:chgData name="Tiziana Marchante" userId="06b95b88-d7a1-4f0d-b0ef-206533e7b8f1" providerId="ADAL" clId="{782001DB-B569-425B-8B9D-ACC05EC3B98C}" dt="2022-01-27T17:45:08.489" v="27"/>
        <pc:sldMkLst>
          <pc:docMk/>
          <pc:sldMk cId="107554536" sldId="291"/>
        </pc:sldMkLst>
      </pc:sldChg>
      <pc:sldChg chg="modTransition modAnim">
        <pc:chgData name="Tiziana Marchante" userId="06b95b88-d7a1-4f0d-b0ef-206533e7b8f1" providerId="ADAL" clId="{782001DB-B569-425B-8B9D-ACC05EC3B98C}" dt="2022-01-27T17:45:14.217" v="28"/>
        <pc:sldMkLst>
          <pc:docMk/>
          <pc:sldMk cId="1606946231" sldId="292"/>
        </pc:sldMkLst>
      </pc:sldChg>
      <pc:sldChg chg="modTransition modAnim">
        <pc:chgData name="Tiziana Marchante" userId="06b95b88-d7a1-4f0d-b0ef-206533e7b8f1" providerId="ADAL" clId="{782001DB-B569-425B-8B9D-ACC05EC3B98C}" dt="2022-01-27T17:45:18.989" v="29"/>
        <pc:sldMkLst>
          <pc:docMk/>
          <pc:sldMk cId="621301815" sldId="293"/>
        </pc:sldMkLst>
      </pc:sldChg>
      <pc:sldChg chg="modTransition modAnim">
        <pc:chgData name="Tiziana Marchante" userId="06b95b88-d7a1-4f0d-b0ef-206533e7b8f1" providerId="ADAL" clId="{782001DB-B569-425B-8B9D-ACC05EC3B98C}" dt="2022-01-27T17:45:37.324" v="30"/>
        <pc:sldMkLst>
          <pc:docMk/>
          <pc:sldMk cId="855007065" sldId="294"/>
        </pc:sldMkLst>
      </pc:sldChg>
      <pc:sldChg chg="modTransition modAnim">
        <pc:chgData name="Tiziana Marchante" userId="06b95b88-d7a1-4f0d-b0ef-206533e7b8f1" providerId="ADAL" clId="{782001DB-B569-425B-8B9D-ACC05EC3B98C}" dt="2022-01-27T17:44:44.006" v="22"/>
        <pc:sldMkLst>
          <pc:docMk/>
          <pc:sldMk cId="2114790200" sldId="295"/>
        </pc:sldMkLst>
      </pc:sldChg>
      <pc:sldChg chg="modTransition">
        <pc:chgData name="Tiziana Marchante" userId="06b95b88-d7a1-4f0d-b0ef-206533e7b8f1" providerId="ADAL" clId="{782001DB-B569-425B-8B9D-ACC05EC3B98C}" dt="2022-01-27T17:42:53.597" v="3"/>
        <pc:sldMkLst>
          <pc:docMk/>
          <pc:sldMk cId="1897372322" sldId="296"/>
        </pc:sldMkLst>
      </pc:sldChg>
      <pc:sldChg chg="modTransition">
        <pc:chgData name="Tiziana Marchante" userId="06b95b88-d7a1-4f0d-b0ef-206533e7b8f1" providerId="ADAL" clId="{782001DB-B569-425B-8B9D-ACC05EC3B98C}" dt="2022-01-27T17:42:53.597" v="3"/>
        <pc:sldMkLst>
          <pc:docMk/>
          <pc:sldMk cId="1670180299" sldId="297"/>
        </pc:sldMkLst>
      </pc:sldChg>
      <pc:sldChg chg="modTransition">
        <pc:chgData name="Tiziana Marchante" userId="06b95b88-d7a1-4f0d-b0ef-206533e7b8f1" providerId="ADAL" clId="{782001DB-B569-425B-8B9D-ACC05EC3B98C}" dt="2022-01-27T17:42:53.597" v="3"/>
        <pc:sldMkLst>
          <pc:docMk/>
          <pc:sldMk cId="470492058" sldId="298"/>
        </pc:sldMkLst>
      </pc:sldChg>
      <pc:sldChg chg="modSp mod modTransition">
        <pc:chgData name="Tiziana Marchante" userId="06b95b88-d7a1-4f0d-b0ef-206533e7b8f1" providerId="ADAL" clId="{782001DB-B569-425B-8B9D-ACC05EC3B98C}" dt="2022-01-27T17:46:05.249" v="32" actId="20577"/>
        <pc:sldMkLst>
          <pc:docMk/>
          <pc:sldMk cId="1392098294" sldId="299"/>
        </pc:sldMkLst>
        <pc:spChg chg="mod">
          <ac:chgData name="Tiziana Marchante" userId="06b95b88-d7a1-4f0d-b0ef-206533e7b8f1" providerId="ADAL" clId="{782001DB-B569-425B-8B9D-ACC05EC3B98C}" dt="2022-01-27T17:46:05.249" v="32" actId="20577"/>
          <ac:spMkLst>
            <pc:docMk/>
            <pc:sldMk cId="1392098294" sldId="299"/>
            <ac:spMk id="3" creationId="{00000000-0000-0000-0000-000000000000}"/>
          </ac:spMkLst>
        </pc:spChg>
      </pc:sldChg>
      <pc:sldChg chg="modTransition">
        <pc:chgData name="Tiziana Marchante" userId="06b95b88-d7a1-4f0d-b0ef-206533e7b8f1" providerId="ADAL" clId="{782001DB-B569-425B-8B9D-ACC05EC3B98C}" dt="2022-01-27T17:42:53.597" v="3"/>
        <pc:sldMkLst>
          <pc:docMk/>
          <pc:sldMk cId="1010681296" sldId="300"/>
        </pc:sldMkLst>
      </pc:sldChg>
      <pc:sldChg chg="modTransition">
        <pc:chgData name="Tiziana Marchante" userId="06b95b88-d7a1-4f0d-b0ef-206533e7b8f1" providerId="ADAL" clId="{782001DB-B569-425B-8B9D-ACC05EC3B98C}" dt="2022-01-27T17:42:53.597" v="3"/>
        <pc:sldMkLst>
          <pc:docMk/>
          <pc:sldMk cId="1873318773" sldId="301"/>
        </pc:sldMkLst>
      </pc:sldChg>
      <pc:sldChg chg="modTransition">
        <pc:chgData name="Tiziana Marchante" userId="06b95b88-d7a1-4f0d-b0ef-206533e7b8f1" providerId="ADAL" clId="{782001DB-B569-425B-8B9D-ACC05EC3B98C}" dt="2022-01-27T17:42:53.597" v="3"/>
        <pc:sldMkLst>
          <pc:docMk/>
          <pc:sldMk cId="201380309" sldId="302"/>
        </pc:sldMkLst>
      </pc:sldChg>
      <pc:sldChg chg="modTransition">
        <pc:chgData name="Tiziana Marchante" userId="06b95b88-d7a1-4f0d-b0ef-206533e7b8f1" providerId="ADAL" clId="{782001DB-B569-425B-8B9D-ACC05EC3B98C}" dt="2022-01-27T17:42:53.597" v="3"/>
        <pc:sldMkLst>
          <pc:docMk/>
          <pc:sldMk cId="1612875862" sldId="303"/>
        </pc:sldMkLst>
      </pc:sldChg>
      <pc:sldChg chg="modTransition">
        <pc:chgData name="Tiziana Marchante" userId="06b95b88-d7a1-4f0d-b0ef-206533e7b8f1" providerId="ADAL" clId="{782001DB-B569-425B-8B9D-ACC05EC3B98C}" dt="2022-01-27T17:42:53.597" v="3"/>
        <pc:sldMkLst>
          <pc:docMk/>
          <pc:sldMk cId="1102435668" sldId="304"/>
        </pc:sldMkLst>
      </pc:sldChg>
      <pc:sldChg chg="modTransition">
        <pc:chgData name="Tiziana Marchante" userId="06b95b88-d7a1-4f0d-b0ef-206533e7b8f1" providerId="ADAL" clId="{782001DB-B569-425B-8B9D-ACC05EC3B98C}" dt="2022-01-27T17:42:53.597" v="3"/>
        <pc:sldMkLst>
          <pc:docMk/>
          <pc:sldMk cId="739064498" sldId="305"/>
        </pc:sldMkLst>
      </pc:sldChg>
      <pc:sldChg chg="modTransition">
        <pc:chgData name="Tiziana Marchante" userId="06b95b88-d7a1-4f0d-b0ef-206533e7b8f1" providerId="ADAL" clId="{782001DB-B569-425B-8B9D-ACC05EC3B98C}" dt="2022-01-27T17:42:53.597" v="3"/>
        <pc:sldMkLst>
          <pc:docMk/>
          <pc:sldMk cId="1344609014" sldId="306"/>
        </pc:sldMkLst>
      </pc:sldChg>
      <pc:sldChg chg="modTransition">
        <pc:chgData name="Tiziana Marchante" userId="06b95b88-d7a1-4f0d-b0ef-206533e7b8f1" providerId="ADAL" clId="{782001DB-B569-425B-8B9D-ACC05EC3B98C}" dt="2022-01-27T17:42:53.597" v="3"/>
        <pc:sldMkLst>
          <pc:docMk/>
          <pc:sldMk cId="1225800961" sldId="307"/>
        </pc:sldMkLst>
      </pc:sldChg>
      <pc:sldChg chg="modSp mod modTransition modAnim">
        <pc:chgData name="Tiziana Marchante" userId="06b95b88-d7a1-4f0d-b0ef-206533e7b8f1" providerId="ADAL" clId="{782001DB-B569-425B-8B9D-ACC05EC3B98C}" dt="2022-01-27T19:16:03.456" v="1336" actId="20577"/>
        <pc:sldMkLst>
          <pc:docMk/>
          <pc:sldMk cId="1382001217" sldId="308"/>
        </pc:sldMkLst>
        <pc:spChg chg="mod">
          <ac:chgData name="Tiziana Marchante" userId="06b95b88-d7a1-4f0d-b0ef-206533e7b8f1" providerId="ADAL" clId="{782001DB-B569-425B-8B9D-ACC05EC3B98C}" dt="2022-01-27T18:55:41.450" v="1284" actId="20577"/>
          <ac:spMkLst>
            <pc:docMk/>
            <pc:sldMk cId="1382001217" sldId="308"/>
            <ac:spMk id="2" creationId="{00000000-0000-0000-0000-000000000000}"/>
          </ac:spMkLst>
        </pc:spChg>
        <pc:spChg chg="mod">
          <ac:chgData name="Tiziana Marchante" userId="06b95b88-d7a1-4f0d-b0ef-206533e7b8f1" providerId="ADAL" clId="{782001DB-B569-425B-8B9D-ACC05EC3B98C}" dt="2022-01-27T19:16:03.456" v="1336" actId="20577"/>
          <ac:spMkLst>
            <pc:docMk/>
            <pc:sldMk cId="1382001217" sldId="308"/>
            <ac:spMk id="3" creationId="{00000000-0000-0000-0000-000000000000}"/>
          </ac:spMkLst>
        </pc:spChg>
      </pc:sldChg>
      <pc:sldChg chg="modTransition">
        <pc:chgData name="Tiziana Marchante" userId="06b95b88-d7a1-4f0d-b0ef-206533e7b8f1" providerId="ADAL" clId="{782001DB-B569-425B-8B9D-ACC05EC3B98C}" dt="2022-01-27T17:42:53.597" v="3"/>
        <pc:sldMkLst>
          <pc:docMk/>
          <pc:sldMk cId="944707754" sldId="309"/>
        </pc:sldMkLst>
      </pc:sldChg>
      <pc:sldChg chg="modTransition">
        <pc:chgData name="Tiziana Marchante" userId="06b95b88-d7a1-4f0d-b0ef-206533e7b8f1" providerId="ADAL" clId="{782001DB-B569-425B-8B9D-ACC05EC3B98C}" dt="2022-01-27T17:42:53.597" v="3"/>
        <pc:sldMkLst>
          <pc:docMk/>
          <pc:sldMk cId="2891639016" sldId="310"/>
        </pc:sldMkLst>
      </pc:sldChg>
      <pc:sldChg chg="modTransition modAnim">
        <pc:chgData name="Tiziana Marchante" userId="06b95b88-d7a1-4f0d-b0ef-206533e7b8f1" providerId="ADAL" clId="{782001DB-B569-425B-8B9D-ACC05EC3B98C}" dt="2022-01-27T17:45:42.503" v="31"/>
        <pc:sldMkLst>
          <pc:docMk/>
          <pc:sldMk cId="655145168" sldId="311"/>
        </pc:sldMkLst>
      </pc:sldChg>
      <pc:sldChg chg="delSp modSp add mod">
        <pc:chgData name="Tiziana Marchante" userId="06b95b88-d7a1-4f0d-b0ef-206533e7b8f1" providerId="ADAL" clId="{782001DB-B569-425B-8B9D-ACC05EC3B98C}" dt="2022-01-27T18:46:30.135" v="1163" actId="113"/>
        <pc:sldMkLst>
          <pc:docMk/>
          <pc:sldMk cId="493326099" sldId="312"/>
        </pc:sldMkLst>
        <pc:spChg chg="mod">
          <ac:chgData name="Tiziana Marchante" userId="06b95b88-d7a1-4f0d-b0ef-206533e7b8f1" providerId="ADAL" clId="{782001DB-B569-425B-8B9D-ACC05EC3B98C}" dt="2022-01-27T18:11:58.976" v="854" actId="20577"/>
          <ac:spMkLst>
            <pc:docMk/>
            <pc:sldMk cId="493326099" sldId="312"/>
            <ac:spMk id="2" creationId="{00000000-0000-0000-0000-000000000000}"/>
          </ac:spMkLst>
        </pc:spChg>
        <pc:spChg chg="mod">
          <ac:chgData name="Tiziana Marchante" userId="06b95b88-d7a1-4f0d-b0ef-206533e7b8f1" providerId="ADAL" clId="{782001DB-B569-425B-8B9D-ACC05EC3B98C}" dt="2022-01-27T18:46:30.135" v="1163" actId="113"/>
          <ac:spMkLst>
            <pc:docMk/>
            <pc:sldMk cId="493326099" sldId="312"/>
            <ac:spMk id="3" creationId="{00000000-0000-0000-0000-000000000000}"/>
          </ac:spMkLst>
        </pc:spChg>
        <pc:spChg chg="del mod">
          <ac:chgData name="Tiziana Marchante" userId="06b95b88-d7a1-4f0d-b0ef-206533e7b8f1" providerId="ADAL" clId="{782001DB-B569-425B-8B9D-ACC05EC3B98C}" dt="2022-01-27T18:13:41.825" v="870" actId="478"/>
          <ac:spMkLst>
            <pc:docMk/>
            <pc:sldMk cId="493326099" sldId="312"/>
            <ac:spMk id="4" creationId="{00000000-0000-0000-0000-000000000000}"/>
          </ac:spMkLst>
        </pc:spChg>
        <pc:picChg chg="del">
          <ac:chgData name="Tiziana Marchante" userId="06b95b88-d7a1-4f0d-b0ef-206533e7b8f1" providerId="ADAL" clId="{782001DB-B569-425B-8B9D-ACC05EC3B98C}" dt="2022-01-27T18:13:37.817" v="868" actId="478"/>
          <ac:picMkLst>
            <pc:docMk/>
            <pc:sldMk cId="493326099" sldId="312"/>
            <ac:picMk id="7" creationId="{9ADABA04-9CC8-4498-9D83-EFAE41628D86}"/>
          </ac:picMkLst>
        </pc:picChg>
      </pc:sldChg>
      <pc:sldMasterChg chg="modTransition modSldLayout">
        <pc:chgData name="Tiziana Marchante" userId="06b95b88-d7a1-4f0d-b0ef-206533e7b8f1" providerId="ADAL" clId="{782001DB-B569-425B-8B9D-ACC05EC3B98C}" dt="2022-01-27T17:42:53.597" v="3"/>
        <pc:sldMasterMkLst>
          <pc:docMk/>
          <pc:sldMasterMk cId="1716359144" sldId="2147483648"/>
        </pc:sldMasterMkLst>
        <pc:sldLayoutChg chg="modTransition">
          <pc:chgData name="Tiziana Marchante" userId="06b95b88-d7a1-4f0d-b0ef-206533e7b8f1" providerId="ADAL" clId="{782001DB-B569-425B-8B9D-ACC05EC3B98C}" dt="2022-01-27T17:42:53.597" v="3"/>
          <pc:sldLayoutMkLst>
            <pc:docMk/>
            <pc:sldMasterMk cId="1716359144" sldId="2147483648"/>
            <pc:sldLayoutMk cId="1847786704" sldId="2147483649"/>
          </pc:sldLayoutMkLst>
        </pc:sldLayoutChg>
        <pc:sldLayoutChg chg="modTransition">
          <pc:chgData name="Tiziana Marchante" userId="06b95b88-d7a1-4f0d-b0ef-206533e7b8f1" providerId="ADAL" clId="{782001DB-B569-425B-8B9D-ACC05EC3B98C}" dt="2022-01-27T17:42:53.597" v="3"/>
          <pc:sldLayoutMkLst>
            <pc:docMk/>
            <pc:sldMasterMk cId="1716359144" sldId="2147483648"/>
            <pc:sldLayoutMk cId="253851084" sldId="2147483655"/>
          </pc:sldLayoutMkLst>
        </pc:sldLayoutChg>
      </pc:sldMasterChg>
      <pc:sldMasterChg chg="modTransition modSldLayout">
        <pc:chgData name="Tiziana Marchante" userId="06b95b88-d7a1-4f0d-b0ef-206533e7b8f1" providerId="ADAL" clId="{782001DB-B569-425B-8B9D-ACC05EC3B98C}" dt="2022-01-27T17:42:53.597" v="3"/>
        <pc:sldMasterMkLst>
          <pc:docMk/>
          <pc:sldMasterMk cId="31569325" sldId="2147483656"/>
        </pc:sldMasterMkLst>
        <pc:sldLayoutChg chg="modTransition">
          <pc:chgData name="Tiziana Marchante" userId="06b95b88-d7a1-4f0d-b0ef-206533e7b8f1" providerId="ADAL" clId="{782001DB-B569-425B-8B9D-ACC05EC3B98C}" dt="2022-01-27T17:42:53.597" v="3"/>
          <pc:sldLayoutMkLst>
            <pc:docMk/>
            <pc:sldMasterMk cId="31569325" sldId="2147483656"/>
            <pc:sldLayoutMk cId="394434252" sldId="2147483658"/>
          </pc:sldLayoutMkLst>
        </pc:sldLayoutChg>
      </pc:sldMasterChg>
      <pc:sldMasterChg chg="modTransition modSldLayout">
        <pc:chgData name="Tiziana Marchante" userId="06b95b88-d7a1-4f0d-b0ef-206533e7b8f1" providerId="ADAL" clId="{782001DB-B569-425B-8B9D-ACC05EC3B98C}" dt="2022-01-27T17:42:53.597" v="3"/>
        <pc:sldMasterMkLst>
          <pc:docMk/>
          <pc:sldMasterMk cId="621986387" sldId="2147483659"/>
        </pc:sldMasterMkLst>
        <pc:sldLayoutChg chg="modTransition">
          <pc:chgData name="Tiziana Marchante" userId="06b95b88-d7a1-4f0d-b0ef-206533e7b8f1" providerId="ADAL" clId="{782001DB-B569-425B-8B9D-ACC05EC3B98C}" dt="2022-01-27T17:42:53.597" v="3"/>
          <pc:sldLayoutMkLst>
            <pc:docMk/>
            <pc:sldMasterMk cId="621986387" sldId="2147483659"/>
            <pc:sldLayoutMk cId="1922296360" sldId="214748366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60400"/>
            <a:ext cx="12192000" cy="927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600" b="1" cap="all" baseline="0">
                <a:solidFill>
                  <a:srgbClr val="01538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1879600" y="2311400"/>
            <a:ext cx="9245600" cy="355600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85000"/>
              </a:lnSpc>
              <a:spcBef>
                <a:spcPts val="1200"/>
              </a:spcBef>
              <a:buClr>
                <a:srgbClr val="00B0F0"/>
              </a:buClr>
              <a:buSzPct val="88000"/>
              <a:buFont typeface="HiraMinProN-W3" charset="-128"/>
              <a:buChar char="◉"/>
              <a:defRPr sz="3200" b="1">
                <a:solidFill>
                  <a:srgbClr val="01538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778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5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 txBox="1">
            <a:spLocks/>
          </p:cNvSpPr>
          <p:nvPr userDrawn="1"/>
        </p:nvSpPr>
        <p:spPr>
          <a:xfrm>
            <a:off x="0" y="660400"/>
            <a:ext cx="12192000" cy="9271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600" b="1" kern="1200" cap="all" baseline="0">
                <a:solidFill>
                  <a:srgbClr val="0153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29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5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98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ssprofile.collegeboard.org/" TargetMode="External"/><Relationship Id="rId2" Type="http://schemas.openxmlformats.org/officeDocument/2006/relationships/hyperlink" Target="https://www.nasfaa.org/State_Financial_Aid_Programs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aid.gov/apply-for-aid/fafsa/fafsa-deadlines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tudentaid.gov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faa.org/State_Regional_Tuition_Exchanges" TargetMode="External"/><Relationship Id="rId2" Type="http://schemas.openxmlformats.org/officeDocument/2006/relationships/hyperlink" Target="https://www.nasfaa.org/State_Financial_Aid_Programs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ssprofile.collegeboard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understand-aid/types/loans/interest-rates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entaid.ed.gov/sa/" TargetMode="External"/><Relationship Id="rId3" Type="http://schemas.openxmlformats.org/officeDocument/2006/relationships/hyperlink" Target="https://financialaidtoolkit.ed.gov/resources/counselors-handbook.pdf" TargetMode="External"/><Relationship Id="rId7" Type="http://schemas.openxmlformats.org/officeDocument/2006/relationships/hyperlink" Target="https://ies.ed.gov/ncee/wwc/PracticeGuide/11" TargetMode="External"/><Relationship Id="rId2" Type="http://schemas.openxmlformats.org/officeDocument/2006/relationships/hyperlink" Target="https://financialaidtoolkit.ed.gov/tk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inancialaidtoolkit.ed.gov/tk/training/nt4cm.jsp" TargetMode="External"/><Relationship Id="rId5" Type="http://schemas.openxmlformats.org/officeDocument/2006/relationships/hyperlink" Target="https://studentaid.gov/fsa-id/sign-in/landing?redirectTo=%2Floan-simulator" TargetMode="External"/><Relationship Id="rId4" Type="http://schemas.openxmlformats.org/officeDocument/2006/relationships/hyperlink" Target="https://studentaid.gov/loan-simulator/" TargetMode="External"/><Relationship Id="rId9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ollege-insight.org/" TargetMode="External"/><Relationship Id="rId2" Type="http://schemas.openxmlformats.org/officeDocument/2006/relationships/hyperlink" Target="http://www.ibrinfo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hyperlink" Target="http://ticas.org/posd/home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faa.org/Unusual_Student_Circumstances" TargetMode="External"/><Relationship Id="rId2" Type="http://schemas.openxmlformats.org/officeDocument/2006/relationships/hyperlink" Target="https://www.nasfaa.org/College_Affordability_and_Transparency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consumerfinance.gov/paying-for-college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formyourfuture.org/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NACACFinAidPPT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/>
              <a:t>NET PRICE CALCULATOR TIPS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SzPct val="76000"/>
            </a:pPr>
            <a:r>
              <a:rPr lang="en-US" dirty="0"/>
              <a:t>Answer questions accurately</a:t>
            </a:r>
          </a:p>
          <a:p>
            <a:pPr>
              <a:buSzPct val="76000"/>
            </a:pPr>
            <a:r>
              <a:rPr lang="en-US" dirty="0"/>
              <a:t>Remember the net price calculators are intended to provide </a:t>
            </a:r>
            <a:r>
              <a:rPr lang="en-US" i="1" dirty="0"/>
              <a:t>estimated</a:t>
            </a:r>
            <a:r>
              <a:rPr lang="en-US" dirty="0"/>
              <a:t> net price information and does not represent a final determination , or actual award of financial assistance.</a:t>
            </a:r>
          </a:p>
        </p:txBody>
      </p:sp>
    </p:spTree>
    <p:extLst>
      <p:ext uri="{BB962C8B-B14F-4D97-AF65-F5344CB8AC3E}">
        <p14:creationId xmlns:p14="http://schemas.microsoft.com/office/powerpoint/2010/main" val="1039847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78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Financial Aid Process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118168" y="1865293"/>
            <a:ext cx="9086126" cy="4882748"/>
          </a:xfrm>
        </p:spPr>
        <p:txBody>
          <a:bodyPr/>
          <a:lstStyle/>
          <a:p>
            <a:pPr marL="514350" indent="-514350">
              <a:buSzPct val="76000"/>
              <a:buFont typeface="+mj-lt"/>
              <a:buAutoNum type="arabicPeriod"/>
            </a:pPr>
            <a:r>
              <a:rPr lang="en-US" dirty="0"/>
              <a:t>FEDERAL: </a:t>
            </a:r>
            <a:r>
              <a:rPr lang="en-US" b="0" dirty="0"/>
              <a:t>FAFSA</a:t>
            </a:r>
            <a:r>
              <a:rPr lang="en-US" dirty="0"/>
              <a:t> </a:t>
            </a:r>
            <a:r>
              <a:rPr lang="en-US" b="0" dirty="0"/>
              <a:t>(Free Application for </a:t>
            </a:r>
            <a:br>
              <a:rPr lang="en-US" b="0" dirty="0"/>
            </a:br>
            <a:r>
              <a:rPr lang="en-US" b="0" dirty="0"/>
              <a:t>Federal Student Aid) – www.fafsa.ed.gov </a:t>
            </a:r>
          </a:p>
          <a:p>
            <a:pPr marL="514350" indent="-514350">
              <a:buSzPct val="76000"/>
              <a:buFont typeface="+mj-lt"/>
              <a:buAutoNum type="arabicPeriod"/>
            </a:pPr>
            <a:r>
              <a:rPr lang="en-US" dirty="0"/>
              <a:t>STATE:</a:t>
            </a:r>
            <a:r>
              <a:rPr lang="en-US" b="0" dirty="0"/>
              <a:t> </a:t>
            </a:r>
            <a:r>
              <a:rPr lang="en-US" b="0" dirty="0">
                <a:hlinkClick r:id="rId2"/>
              </a:rPr>
              <a:t>State Financial Aid programs</a:t>
            </a:r>
            <a:endParaRPr lang="en-US" b="0" dirty="0"/>
          </a:p>
          <a:p>
            <a:pPr marL="514350" indent="-514350">
              <a:buSzPct val="76000"/>
              <a:buFont typeface="+mj-lt"/>
              <a:buAutoNum type="arabicPeriod"/>
            </a:pPr>
            <a:r>
              <a:rPr lang="en-US" dirty="0"/>
              <a:t>INSTITUTIONAL AID and SCHOLARSHIP APPLICATIONS</a:t>
            </a:r>
          </a:p>
          <a:p>
            <a:pPr marL="1200150" lvl="2" indent="-514350">
              <a:buSzPct val="76000"/>
              <a:buFont typeface="+mj-lt"/>
              <a:buAutoNum type="arabicPeriod"/>
            </a:pPr>
            <a:r>
              <a:rPr lang="en-US" b="1" dirty="0"/>
              <a:t>CSS Profile </a:t>
            </a:r>
            <a:r>
              <a:rPr lang="en-US" dirty="0"/>
              <a:t>– List of colleges, universities and scholarship programs using CSS Profile as part of their financial aid process.  </a:t>
            </a:r>
            <a:r>
              <a:rPr lang="en-US" dirty="0">
                <a:solidFill>
                  <a:srgbClr val="007AA9"/>
                </a:solidFill>
                <a:hlinkClick r:id="rId3"/>
              </a:rPr>
              <a:t>profileonline.collegeboard.com </a:t>
            </a:r>
            <a:endParaRPr lang="en-US" dirty="0">
              <a:solidFill>
                <a:srgbClr val="007AA9"/>
              </a:solidFill>
            </a:endParaRPr>
          </a:p>
          <a:p>
            <a:pPr marL="1200150" lvl="2" indent="-514350">
              <a:buSzPct val="76000"/>
              <a:buFont typeface="+mj-lt"/>
              <a:buAutoNum type="arabicPeriod"/>
            </a:pPr>
            <a:r>
              <a:rPr lang="en-US" dirty="0"/>
              <a:t>Be sure to check each individual school’s website to find out what forms are required and when they must be filed.  </a:t>
            </a:r>
          </a:p>
          <a:p>
            <a:pPr marL="1200150" lvl="2" indent="-514350">
              <a:buSzPct val="76000"/>
              <a:buFont typeface="+mj-lt"/>
              <a:buAutoNum type="arabicPeriod"/>
            </a:pPr>
            <a:endParaRPr lang="en-US" dirty="0">
              <a:solidFill>
                <a:srgbClr val="007AA9"/>
              </a:solidFill>
            </a:endParaRPr>
          </a:p>
          <a:p>
            <a:pPr marL="742950" lvl="1" indent="-514350">
              <a:buSzPct val="76000"/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94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96850"/>
            <a:ext cx="12192000" cy="927100"/>
          </a:xfrm>
        </p:spPr>
        <p:txBody>
          <a:bodyPr/>
          <a:lstStyle/>
          <a:p>
            <a:r>
              <a:rPr lang="en-US" sz="4800" dirty="0">
                <a:cs typeface="Arial" panose="020B0604020202020204" pitchFamily="34" charset="0"/>
              </a:rPr>
              <a:t>File Your FAFSA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89420" y="867601"/>
            <a:ext cx="10295698" cy="5793549"/>
          </a:xfrm>
        </p:spPr>
        <p:txBody>
          <a:bodyPr/>
          <a:lstStyle/>
          <a:p>
            <a:pPr marL="0" indent="0">
              <a:buSzPct val="76000"/>
              <a:buNone/>
            </a:pPr>
            <a:r>
              <a:rPr lang="en-US" sz="3600" dirty="0"/>
              <a:t>Each year, the federal government awards roughly $135 billion to college students through need-based grants, loans, and work-study funds.</a:t>
            </a:r>
          </a:p>
          <a:p>
            <a:pPr marL="0" indent="0">
              <a:buSzPct val="76000"/>
              <a:buNone/>
            </a:pPr>
            <a:r>
              <a:rPr lang="en-US" sz="3600" dirty="0"/>
              <a:t>Filing the FAFSA ensures you are in the running.</a:t>
            </a:r>
          </a:p>
          <a:p>
            <a:pPr>
              <a:buSzPct val="76000"/>
            </a:pPr>
            <a:r>
              <a:rPr lang="en-US" sz="2800" dirty="0"/>
              <a:t>Highly recommended. </a:t>
            </a:r>
            <a:r>
              <a:rPr lang="en-US" sz="2800" b="0" dirty="0"/>
              <a:t>Filling out FAFSA ensures consideration for institutional scholarships</a:t>
            </a:r>
          </a:p>
          <a:p>
            <a:pPr>
              <a:buSzPct val="76000"/>
            </a:pPr>
            <a:r>
              <a:rPr lang="en-US" sz="2800" dirty="0"/>
              <a:t>Watch deadlines. </a:t>
            </a:r>
            <a:r>
              <a:rPr lang="en-US" sz="2800" b="0" dirty="0"/>
              <a:t>Some states have priority deadlines. Check your state’s information </a:t>
            </a:r>
            <a:r>
              <a:rPr lang="en-US" sz="2800" b="0" dirty="0">
                <a:hlinkClick r:id="rId2"/>
              </a:rPr>
              <a:t>here</a:t>
            </a:r>
            <a:r>
              <a:rPr lang="en-US" sz="2800" b="0" dirty="0"/>
              <a:t>. </a:t>
            </a:r>
          </a:p>
          <a:p>
            <a:pPr>
              <a:buSzPct val="76000"/>
            </a:pPr>
            <a:r>
              <a:rPr lang="en-US" sz="2800" dirty="0"/>
              <a:t>Be organized. </a:t>
            </a:r>
            <a:r>
              <a:rPr lang="en-US" sz="2800" b="0" dirty="0"/>
              <a:t>Gather all documents needed prior to filling the FAFSA and avoid delays, check for mistakes before submitting information.</a:t>
            </a:r>
          </a:p>
          <a:p>
            <a:pPr>
              <a:buSzPct val="76000"/>
            </a:pPr>
            <a:r>
              <a:rPr lang="en-US" sz="2800" dirty="0">
                <a:solidFill>
                  <a:srgbClr val="E92203"/>
                </a:solidFill>
              </a:rPr>
              <a:t>You should not have to pay money to fill out FAFSA. It is FREE!</a:t>
            </a:r>
          </a:p>
          <a:p>
            <a:pPr>
              <a:buSzPct val="76000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667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 important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245121" y="3429000"/>
            <a:ext cx="3921433" cy="3556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October 1 is the first day that the FAFSA can be completed.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" b="-210"/>
          <a:stretch/>
        </p:blipFill>
        <p:spPr>
          <a:xfrm rot="756178">
            <a:off x="1934527" y="2396900"/>
            <a:ext cx="4068570" cy="44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90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Federal Student Aid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79599" y="2311400"/>
            <a:ext cx="3941097" cy="355600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Completing the </a:t>
            </a:r>
            <a:r>
              <a:rPr lang="en-US" dirty="0"/>
              <a:t>FAFSA</a:t>
            </a:r>
            <a:r>
              <a:rPr lang="en-US" b="0" dirty="0"/>
              <a:t> is the first step in securing </a:t>
            </a:r>
            <a:r>
              <a:rPr lang="en-US" dirty="0"/>
              <a:t>federal aid </a:t>
            </a:r>
            <a:r>
              <a:rPr lang="en-US" b="0" dirty="0"/>
              <a:t>for college, career school, or graduate school.</a:t>
            </a:r>
          </a:p>
          <a:p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7329473" y="5935403"/>
            <a:ext cx="252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https://studentaid.gov/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DABA04-9CC8-4498-9D83-EFAE41628D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78" t="13077" r="18013" b="22829"/>
          <a:stretch/>
        </p:blipFill>
        <p:spPr>
          <a:xfrm>
            <a:off x="6069733" y="2311400"/>
            <a:ext cx="5047989" cy="258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52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State financial aid programs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79599" y="2311400"/>
            <a:ext cx="9903429" cy="3556000"/>
          </a:xfrm>
        </p:spPr>
        <p:txBody>
          <a:bodyPr/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News Cycle"/>
              </a:rPr>
              <a:t>State aid is financial assistance that a state offers to eligible residents to help reduce their educational costs.</a:t>
            </a:r>
          </a:p>
          <a:p>
            <a:pPr lvl="1"/>
            <a:r>
              <a:rPr lang="en-US" dirty="0">
                <a:solidFill>
                  <a:srgbClr val="212529"/>
                </a:solidFill>
                <a:latin typeface="News Cycle"/>
                <a:hlinkClick r:id="rId2"/>
              </a:rPr>
              <a:t>See your state financial aid</a:t>
            </a:r>
            <a:endParaRPr lang="en-US" dirty="0">
              <a:solidFill>
                <a:srgbClr val="212529"/>
              </a:solidFill>
              <a:latin typeface="News Cycle"/>
            </a:endParaRPr>
          </a:p>
          <a:p>
            <a:pPr marL="457200" lvl="1" indent="0">
              <a:buNone/>
            </a:pPr>
            <a:endParaRPr lang="en-US" b="1" dirty="0">
              <a:solidFill>
                <a:srgbClr val="212529"/>
              </a:solidFill>
              <a:latin typeface="News Cycle"/>
            </a:endParaRPr>
          </a:p>
          <a:p>
            <a:r>
              <a:rPr lang="en-US" b="0" i="0" u="none" strike="noStrike" dirty="0">
                <a:solidFill>
                  <a:srgbClr val="212529"/>
                </a:solidFill>
                <a:effectLst/>
                <a:latin typeface="News Cycle"/>
                <a:hlinkClick r:id="rId3" tooltip="state and regional tuition exchanges"/>
              </a:rPr>
              <a:t>S</a:t>
            </a:r>
            <a:r>
              <a:rPr lang="en-US" b="0" i="0" u="none" strike="noStrike" dirty="0">
                <a:solidFill>
                  <a:srgbClr val="3498DB"/>
                </a:solidFill>
                <a:effectLst/>
                <a:latin typeface="Lato" panose="020F0502020204030203" pitchFamily="34" charset="0"/>
                <a:hlinkClick r:id="rId3" tooltip="state and regional tuition exchanges"/>
              </a:rPr>
              <a:t>tate and regional tuition exchanges</a:t>
            </a: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 </a:t>
            </a:r>
            <a:r>
              <a:rPr lang="en-US" b="0" dirty="0">
                <a:solidFill>
                  <a:srgbClr val="212529"/>
                </a:solidFill>
                <a:latin typeface="News Cycle"/>
              </a:rPr>
              <a:t>allows residents to attend an institution in another state. </a:t>
            </a:r>
          </a:p>
        </p:txBody>
      </p:sp>
    </p:spTree>
    <p:extLst>
      <p:ext uri="{BB962C8B-B14F-4D97-AF65-F5344CB8AC3E}">
        <p14:creationId xmlns:p14="http://schemas.microsoft.com/office/powerpoint/2010/main" val="493326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CSS/ Financial Aid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825910" y="2203245"/>
            <a:ext cx="4857135" cy="355600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The </a:t>
            </a:r>
            <a:r>
              <a:rPr lang="en-US" dirty="0"/>
              <a:t>PROFILE </a:t>
            </a:r>
            <a:r>
              <a:rPr lang="en-US" b="0" dirty="0"/>
              <a:t>is a tool created by the College Board that allows students to complete one form and apply online for </a:t>
            </a:r>
            <a:r>
              <a:rPr lang="en-US" dirty="0"/>
              <a:t>non-federal financial aid </a:t>
            </a:r>
            <a:r>
              <a:rPr lang="en-US" b="0" dirty="0"/>
              <a:t>from almost 400 colleges, universities, professional schools, and scholarship programs.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91998" y="5103192"/>
            <a:ext cx="284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/>
              </a:rPr>
              <a:t>https://cssprofile.collegeboard.org/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6801" y="1732029"/>
            <a:ext cx="2890684" cy="583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3E7DAD-1005-4EE9-A014-0BF2C8590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59622"/>
            <a:ext cx="5017111" cy="24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09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CSS/ Financial Aid PROFILE Tips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756"/>
                    </a14:imgEffect>
                    <a14:imgEffect>
                      <a14:saturation sa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" y="2750018"/>
            <a:ext cx="5269808" cy="41070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691625" y="2311400"/>
            <a:ext cx="6713794" cy="3556000"/>
          </a:xfrm>
        </p:spPr>
        <p:txBody>
          <a:bodyPr/>
          <a:lstStyle/>
          <a:p>
            <a:r>
              <a:rPr lang="en-US" b="0" dirty="0"/>
              <a:t>Available on </a:t>
            </a:r>
            <a:r>
              <a:rPr lang="en-US" dirty="0"/>
              <a:t>October 1st</a:t>
            </a:r>
          </a:p>
          <a:p>
            <a:r>
              <a:rPr lang="en-US" b="0" dirty="0"/>
              <a:t>Use your </a:t>
            </a:r>
            <a:r>
              <a:rPr lang="en-US" dirty="0"/>
              <a:t>College Board Account </a:t>
            </a:r>
            <a:r>
              <a:rPr lang="en-US" b="0" dirty="0"/>
              <a:t>to complete the </a:t>
            </a:r>
            <a:r>
              <a:rPr lang="en-US" dirty="0"/>
              <a:t>Financial Aid PROFILE</a:t>
            </a:r>
          </a:p>
          <a:p>
            <a:r>
              <a:rPr lang="en-US" b="0" dirty="0"/>
              <a:t>May be </a:t>
            </a:r>
            <a:r>
              <a:rPr lang="en-US" dirty="0"/>
              <a:t>required</a:t>
            </a:r>
            <a:r>
              <a:rPr lang="en-US" b="0" dirty="0"/>
              <a:t> by some colleges and universities </a:t>
            </a:r>
          </a:p>
          <a:p>
            <a:r>
              <a:rPr lang="en-US" b="0" dirty="0"/>
              <a:t>CSS / Financial Aid PROFILE is in </a:t>
            </a:r>
            <a:r>
              <a:rPr lang="en-US" dirty="0"/>
              <a:t>addition</a:t>
            </a:r>
            <a:r>
              <a:rPr lang="en-US" b="0" dirty="0"/>
              <a:t> to the FAFSA.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99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 Smart About 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788720" y="1630297"/>
            <a:ext cx="6801464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Thousands of scholarships exist. </a:t>
            </a:r>
            <a:br>
              <a:rPr lang="en-US" dirty="0"/>
            </a:br>
            <a:r>
              <a:rPr lang="en-US" b="0" dirty="0"/>
              <a:t>Some colleges automatically consider all applicants for scholarships. Other scholarships from colleges, universities, and private sources require special applications and additional work and motivation to make it happen.</a:t>
            </a:r>
          </a:p>
          <a:p>
            <a:pPr marL="0" indent="0">
              <a:buNone/>
            </a:pPr>
            <a:r>
              <a:rPr lang="en-US" dirty="0">
                <a:solidFill>
                  <a:srgbClr val="E92203"/>
                </a:solidFill>
              </a:rPr>
              <a:t>Never pay money to apply </a:t>
            </a:r>
            <a:br>
              <a:rPr lang="en-US" dirty="0">
                <a:solidFill>
                  <a:srgbClr val="E92203"/>
                </a:solidFill>
              </a:rPr>
            </a:br>
            <a:r>
              <a:rPr lang="en-US" dirty="0">
                <a:solidFill>
                  <a:srgbClr val="E92203"/>
                </a:solidFill>
              </a:rPr>
              <a:t>to an outside scholarship.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8" y="1242059"/>
            <a:ext cx="4068508" cy="542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50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0414" y="409483"/>
            <a:ext cx="7426610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dirty="0">
                <a:solidFill>
                  <a:srgbClr val="015382"/>
                </a:solidFill>
              </a:rPr>
              <a:t>Questions that we will answer in this presentation</a:t>
            </a:r>
          </a:p>
          <a:p>
            <a:endParaRPr lang="en-US" sz="44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69136" y="2514600"/>
            <a:ext cx="2743200" cy="3241372"/>
            <a:chOff x="1469136" y="2514600"/>
            <a:chExt cx="2743200" cy="3241372"/>
          </a:xfrm>
        </p:grpSpPr>
        <p:sp>
          <p:nvSpPr>
            <p:cNvPr id="4" name="TextBox 3"/>
            <p:cNvSpPr txBox="1"/>
            <p:nvPr/>
          </p:nvSpPr>
          <p:spPr>
            <a:xfrm>
              <a:off x="1584411" y="3964712"/>
              <a:ext cx="2512651" cy="179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2393" algn="ctr">
                <a:lnSpc>
                  <a:spcPct val="90000"/>
                </a:lnSpc>
              </a:pPr>
              <a:r>
                <a:rPr lang="en-US" sz="2400" b="1" dirty="0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How much does college cost, and what is included in the total cost?</a:t>
              </a:r>
            </a:p>
            <a:p>
              <a:pPr algn="ctr"/>
              <a:endParaRPr lang="en-US" sz="2400" b="1" dirty="0">
                <a:solidFill>
                  <a:srgbClr val="015382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686458" y="2211678"/>
              <a:ext cx="308556" cy="2743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3536" y="2514600"/>
              <a:ext cx="914400" cy="9144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381500" y="2501900"/>
            <a:ext cx="3047999" cy="3233472"/>
            <a:chOff x="4381500" y="2501900"/>
            <a:chExt cx="3047999" cy="3233472"/>
          </a:xfrm>
        </p:grpSpPr>
        <p:sp>
          <p:nvSpPr>
            <p:cNvPr id="7" name="TextBox 6"/>
            <p:cNvSpPr txBox="1"/>
            <p:nvPr/>
          </p:nvSpPr>
          <p:spPr>
            <a:xfrm>
              <a:off x="4381500" y="3944112"/>
              <a:ext cx="3047999" cy="179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 dirty="0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What is the difference between grants, scholarships, loans, </a:t>
              </a:r>
              <a:r>
                <a:rPr lang="en-US" sz="2400" b="1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and work-study</a:t>
              </a:r>
              <a:r>
                <a:rPr lang="en-US" sz="2400" b="1" dirty="0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?</a:t>
              </a:r>
            </a:p>
            <a:p>
              <a:pPr algn="ctr"/>
              <a:endParaRPr lang="en-US" sz="2400" b="1" dirty="0">
                <a:solidFill>
                  <a:srgbClr val="015382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85839" y="2211678"/>
              <a:ext cx="308556" cy="2743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2917" y="2501900"/>
              <a:ext cx="914400" cy="9144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7874000" y="2514600"/>
            <a:ext cx="2743200" cy="2943257"/>
            <a:chOff x="7874000" y="2514600"/>
            <a:chExt cx="2743200" cy="2943257"/>
          </a:xfrm>
        </p:grpSpPr>
        <p:sp>
          <p:nvSpPr>
            <p:cNvPr id="8" name="TextBox 7"/>
            <p:cNvSpPr txBox="1"/>
            <p:nvPr/>
          </p:nvSpPr>
          <p:spPr>
            <a:xfrm>
              <a:off x="8042166" y="3888197"/>
              <a:ext cx="240686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How does a student receive financial aid?</a:t>
              </a:r>
            </a:p>
            <a:p>
              <a:pPr algn="ctr"/>
              <a:endParaRPr lang="en-US" sz="2400" b="1" dirty="0">
                <a:solidFill>
                  <a:srgbClr val="015382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091322" y="2211678"/>
              <a:ext cx="308556" cy="2743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8400" y="251460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44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Take Steps to Minimize Debt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997677" y="2689641"/>
            <a:ext cx="5314335" cy="355600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The majority of students use loans to help finance their college education.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Don’t borrow any more than you absolutely need.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37" y="2470971"/>
            <a:ext cx="5554405" cy="416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4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Much Will it Cost?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11594" y="2340897"/>
            <a:ext cx="3773948" cy="3556000"/>
          </a:xfrm>
        </p:spPr>
        <p:txBody>
          <a:bodyPr/>
          <a:lstStyle/>
          <a:p>
            <a:pPr marL="458788" indent="0">
              <a:buNone/>
            </a:pPr>
            <a:r>
              <a:rPr lang="en-US" cap="all" dirty="0"/>
              <a:t>Billable Costs </a:t>
            </a:r>
          </a:p>
          <a:p>
            <a:r>
              <a:rPr lang="en-US" dirty="0"/>
              <a:t>Tuition and Fees</a:t>
            </a:r>
          </a:p>
          <a:p>
            <a:r>
              <a:rPr lang="en-US" dirty="0"/>
              <a:t>On-Campus Room and Board</a:t>
            </a:r>
          </a:p>
          <a:p>
            <a:pPr marL="458788" indent="0">
              <a:buNone/>
            </a:pPr>
            <a:r>
              <a:rPr lang="en-US" sz="2400" b="0" dirty="0"/>
              <a:t>These costs </a:t>
            </a:r>
            <a:r>
              <a:rPr lang="en-US" sz="2400" dirty="0"/>
              <a:t>will show up </a:t>
            </a:r>
            <a:br>
              <a:rPr lang="en-US" sz="2400" b="0" dirty="0"/>
            </a:br>
            <a:r>
              <a:rPr lang="en-US" sz="2400" b="0" dirty="0"/>
              <a:t>on the college bill.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01581" y="2286000"/>
            <a:ext cx="5690419" cy="3556000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B0F0"/>
              </a:buClr>
              <a:buSzPct val="88000"/>
              <a:buFont typeface="HiraMinProN-W3" charset="-128"/>
              <a:buChar char="◉"/>
              <a:defRPr sz="3200" b="1" kern="1200">
                <a:solidFill>
                  <a:srgbClr val="0153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0">
              <a:buNone/>
            </a:pPr>
            <a:r>
              <a:rPr lang="en-US" cap="all" dirty="0"/>
              <a:t>Indirect Costs </a:t>
            </a:r>
          </a:p>
          <a:p>
            <a:r>
              <a:rPr lang="en-US" dirty="0"/>
              <a:t>Books and Supplies</a:t>
            </a:r>
          </a:p>
          <a:p>
            <a:r>
              <a:rPr lang="en-US" dirty="0"/>
              <a:t>Off-Campus Room &amp; Board</a:t>
            </a:r>
          </a:p>
          <a:p>
            <a:r>
              <a:rPr lang="en-US" dirty="0"/>
              <a:t>Personal Expenses</a:t>
            </a:r>
          </a:p>
          <a:p>
            <a:r>
              <a:rPr lang="en-US" dirty="0"/>
              <a:t>Travel Costs</a:t>
            </a:r>
          </a:p>
          <a:p>
            <a:pPr marL="458788" indent="0">
              <a:buFont typeface="HiraMinProN-W3" charset="-128"/>
              <a:buNone/>
            </a:pPr>
            <a:r>
              <a:rPr lang="en-US" sz="2400" b="0" dirty="0"/>
              <a:t>These costs </a:t>
            </a:r>
            <a:r>
              <a:rPr lang="en-US" sz="2400" dirty="0"/>
              <a:t>do not show up </a:t>
            </a:r>
            <a:br>
              <a:rPr lang="en-US" sz="2400" dirty="0"/>
            </a:br>
            <a:r>
              <a:rPr lang="en-US" sz="2400" b="0" dirty="0"/>
              <a:t>on the college bill.</a:t>
            </a:r>
          </a:p>
          <a:p>
            <a:pPr marL="0" indent="0">
              <a:buFont typeface="HiraMinProN-W3" charset="-128"/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2438400"/>
            <a:ext cx="0" cy="36969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946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Assessing Student Need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76229" y="2025015"/>
            <a:ext cx="8359964" cy="355600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A </a:t>
            </a:r>
            <a:r>
              <a:rPr lang="en-US" dirty="0"/>
              <a:t>student’s financial need </a:t>
            </a:r>
            <a:r>
              <a:rPr lang="en-US" b="0" dirty="0"/>
              <a:t>is calculated as the difference between the cost of attending the school, the </a:t>
            </a:r>
            <a:r>
              <a:rPr lang="en-US" dirty="0"/>
              <a:t>Cost of Attendance (COA) </a:t>
            </a:r>
            <a:r>
              <a:rPr lang="en-US" b="0" dirty="0"/>
              <a:t>minus any expected financial assistance (EFA), such as gifts or outside scholarships,</a:t>
            </a:r>
            <a:r>
              <a:rPr lang="en-US" dirty="0"/>
              <a:t> </a:t>
            </a:r>
            <a:r>
              <a:rPr lang="en-US" b="0" dirty="0"/>
              <a:t>and the amount the student and their family is expected to pay, the </a:t>
            </a:r>
            <a:br>
              <a:rPr lang="en-US" b="0" dirty="0"/>
            </a:br>
            <a:r>
              <a:rPr lang="en-US" dirty="0"/>
              <a:t>Expected Family Contribution (EFC)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76229" y="5223115"/>
            <a:ext cx="8839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15382"/>
                </a:solidFill>
                <a:ea typeface="ヒラギノ角ゴ Pro W3" charset="0"/>
                <a:cs typeface="Arial" panose="020B0604020202020204" pitchFamily="34" charset="0"/>
              </a:rPr>
              <a:t>COA – EFC = Student Financial Need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01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65432"/>
            <a:ext cx="12192000" cy="9271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dirty="0"/>
              <a:t>Expected Family Contribution (EFC) </a:t>
            </a:r>
            <a:br>
              <a:rPr lang="en-US" dirty="0"/>
            </a:br>
            <a:r>
              <a:rPr lang="en-US" dirty="0"/>
              <a:t>is influenced by these factors: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564967" y="2095091"/>
            <a:ext cx="9270181" cy="3556000"/>
          </a:xfrm>
        </p:spPr>
        <p:txBody>
          <a:bodyPr/>
          <a:lstStyle/>
          <a:p>
            <a:r>
              <a:rPr lang="en-US" dirty="0"/>
              <a:t>The amount the student’s parents will be </a:t>
            </a:r>
            <a:br>
              <a:rPr lang="en-US" dirty="0"/>
            </a:br>
            <a:r>
              <a:rPr lang="en-US" dirty="0"/>
              <a:t>asked to pay from income and assets</a:t>
            </a:r>
          </a:p>
          <a:p>
            <a:r>
              <a:rPr lang="en-US" dirty="0"/>
              <a:t>The amount the student can contribute from earnings and savings</a:t>
            </a:r>
          </a:p>
          <a:p>
            <a:r>
              <a:rPr lang="en-US" dirty="0"/>
              <a:t>Family size, age of oldest parent, number of children currently attending college</a:t>
            </a:r>
          </a:p>
          <a:p>
            <a:r>
              <a:rPr lang="en-US" dirty="0"/>
              <a:t>Special circumstances: Health related expenses, loss of property or death in the family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07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65432"/>
            <a:ext cx="12192000" cy="9271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dirty="0"/>
              <a:t>Expected Family Contribution (EFC) </a:t>
            </a:r>
          </a:p>
          <a:p>
            <a:pPr>
              <a:lnSpc>
                <a:spcPct val="75000"/>
              </a:lnSpc>
            </a:pPr>
            <a:r>
              <a:rPr lang="en-US" sz="3200" i="1" dirty="0"/>
              <a:t>Continued…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564967" y="2095091"/>
            <a:ext cx="9270181" cy="3556000"/>
          </a:xfrm>
        </p:spPr>
        <p:txBody>
          <a:bodyPr/>
          <a:lstStyle/>
          <a:p>
            <a:r>
              <a:rPr lang="en-US" sz="2800" dirty="0"/>
              <a:t>Institutions will use the EFC to determine your federal student aid eligibility and financial aid award.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You can find your EFC on the first page of your </a:t>
            </a:r>
            <a:r>
              <a:rPr lang="en-US" sz="2800" i="1" dirty="0"/>
              <a:t>Student Aid Report </a:t>
            </a:r>
            <a:r>
              <a:rPr lang="en-US" sz="2800" dirty="0"/>
              <a:t>sent by email after you submit the FAFSA.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A7343-02C5-46F5-971B-5623B29F8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902" y="4451951"/>
            <a:ext cx="5324514" cy="18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45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46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8"/>
          <p:cNvSpPr txBox="1">
            <a:spLocks/>
          </p:cNvSpPr>
          <p:nvPr/>
        </p:nvSpPr>
        <p:spPr>
          <a:xfrm>
            <a:off x="0" y="660400"/>
            <a:ext cx="12192000" cy="9271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600" b="1" kern="1200" cap="all" baseline="0">
                <a:solidFill>
                  <a:srgbClr val="0153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Types of financial aid</a:t>
            </a:r>
          </a:p>
        </p:txBody>
      </p:sp>
    </p:spTree>
    <p:extLst>
      <p:ext uri="{BB962C8B-B14F-4D97-AF65-F5344CB8AC3E}">
        <p14:creationId xmlns:p14="http://schemas.microsoft.com/office/powerpoint/2010/main" val="1897372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143500" y="2893595"/>
            <a:ext cx="6406816" cy="3612125"/>
          </a:xfrm>
        </p:spPr>
        <p:txBody>
          <a:bodyPr/>
          <a:lstStyle/>
          <a:p>
            <a:pPr lvl="0"/>
            <a:r>
              <a:rPr lang="en-US" dirty="0">
                <a:cs typeface="Arial" panose="020B0604020202020204" pitchFamily="34" charset="0"/>
              </a:rPr>
              <a:t>Federal Pell Grants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Federal Supplemental Education Opportunity Grants (FSEOG)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State Grants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Institutional Grants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589" y="2261937"/>
            <a:ext cx="4156911" cy="41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80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143500" y="2895600"/>
            <a:ext cx="5793205" cy="4190999"/>
          </a:xfrm>
        </p:spPr>
        <p:txBody>
          <a:bodyPr/>
          <a:lstStyle/>
          <a:p>
            <a:pPr lvl="0"/>
            <a:r>
              <a:rPr lang="en-US" dirty="0">
                <a:cs typeface="Arial" panose="020B0604020202020204" pitchFamily="34" charset="0"/>
              </a:rPr>
              <a:t>Athletic, Academic, Leadership, Theatre, Music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Usually Competitive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Institutional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National 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State, Local, or Civic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621" y="2261937"/>
            <a:ext cx="4144879" cy="41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92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Work-study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143500" y="2895600"/>
            <a:ext cx="6169527" cy="3556000"/>
          </a:xfrm>
        </p:spPr>
        <p:txBody>
          <a:bodyPr/>
          <a:lstStyle/>
          <a:p>
            <a:pPr lvl="0"/>
            <a:r>
              <a:rPr lang="en-US" dirty="0">
                <a:cs typeface="Arial" panose="020B0604020202020204" pitchFamily="34" charset="0"/>
              </a:rPr>
              <a:t>Based on demonstrated need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Student is provided an 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on-campus job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10 – 15 hours per week and 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paid directly to student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At least the state minimum wage, never below.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495" y="2249905"/>
            <a:ext cx="4193005" cy="421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81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90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143500" y="2895600"/>
            <a:ext cx="5311942" cy="3238500"/>
          </a:xfrm>
        </p:spPr>
        <p:txBody>
          <a:bodyPr/>
          <a:lstStyle/>
          <a:p>
            <a:pPr lvl="0"/>
            <a:r>
              <a:rPr lang="en-US" dirty="0">
                <a:cs typeface="Arial" panose="020B0604020202020204" pitchFamily="34" charset="0"/>
              </a:rPr>
              <a:t>Direct Subsidized &amp; Unsubsidized 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PLUS (Parent Loan for Undergraduate Students)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Private Loans</a:t>
            </a:r>
          </a:p>
          <a:p>
            <a:pPr marL="0" lvl="0" indent="0">
              <a:buNone/>
            </a:pP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463" y="2261937"/>
            <a:ext cx="4205037" cy="41990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63B5AE-2EF8-489D-8BB3-937B067024FC}"/>
              </a:ext>
            </a:extLst>
          </p:cNvPr>
          <p:cNvSpPr txBox="1"/>
          <p:nvPr/>
        </p:nvSpPr>
        <p:spPr>
          <a:xfrm>
            <a:off x="4221271" y="5981667"/>
            <a:ext cx="6450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current interest rates: </a:t>
            </a:r>
            <a:r>
              <a:rPr lang="en-US" dirty="0">
                <a:hlinkClick r:id="rId3"/>
              </a:rPr>
              <a:t>https://studentaid.gov/understand-aid/types/loans/interest-rates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2098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0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Trusted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79600" y="2311400"/>
            <a:ext cx="8178800" cy="355600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Hundreds of websites report to offer families advice about financial aid. Not all of them are truly helpful. Not all are accurate. </a:t>
            </a:r>
            <a:br>
              <a:rPr lang="en-US" b="0" dirty="0"/>
            </a:br>
            <a:br>
              <a:rPr lang="en-US" b="0" dirty="0"/>
            </a:br>
            <a:r>
              <a:rPr lang="en-US" dirty="0"/>
              <a:t>NACAC has curated a list of trusted, up-to-date sources to help families navigate the process.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18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Department of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138861" y="2022642"/>
            <a:ext cx="7182853" cy="4426284"/>
          </a:xfrm>
        </p:spPr>
        <p:txBody>
          <a:bodyPr/>
          <a:lstStyle/>
          <a:p>
            <a:r>
              <a:rPr lang="en-US" dirty="0">
                <a:hlinkClick r:id="rId2"/>
              </a:rPr>
              <a:t>Financial Aid Toolkit </a:t>
            </a:r>
            <a:endParaRPr lang="en-US" dirty="0"/>
          </a:p>
          <a:p>
            <a:r>
              <a:rPr lang="en-US" dirty="0">
                <a:hlinkClick r:id="rId3"/>
              </a:rPr>
              <a:t>2021-2022 Counselors &amp; 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Mentors Handbook</a:t>
            </a:r>
            <a:endParaRPr lang="en-US" dirty="0"/>
          </a:p>
          <a:p>
            <a:r>
              <a:rPr lang="en-US" dirty="0">
                <a:hlinkClick r:id="rId4"/>
              </a:rPr>
              <a:t>Loan Simulator information </a:t>
            </a:r>
            <a:r>
              <a:rPr lang="en-US" dirty="0"/>
              <a:t>and </a:t>
            </a:r>
            <a:r>
              <a:rPr lang="en-US" dirty="0">
                <a:hlinkClick r:id="rId5"/>
              </a:rPr>
              <a:t>log in</a:t>
            </a:r>
            <a:endParaRPr lang="en-US" dirty="0"/>
          </a:p>
          <a:p>
            <a:r>
              <a:rPr lang="en-US" dirty="0">
                <a:hlinkClick r:id="rId6"/>
              </a:rPr>
              <a:t>The National Training for </a:t>
            </a:r>
            <a:br>
              <a:rPr lang="en-US" dirty="0">
                <a:hlinkClick r:id="rId6"/>
              </a:rPr>
            </a:br>
            <a:r>
              <a:rPr lang="en-US" dirty="0">
                <a:hlinkClick r:id="rId6"/>
              </a:rPr>
              <a:t>Counselors &amp; Mentors</a:t>
            </a:r>
            <a:endParaRPr lang="en-US" dirty="0"/>
          </a:p>
          <a:p>
            <a:r>
              <a:rPr lang="en-US" dirty="0">
                <a:hlinkClick r:id="rId7"/>
              </a:rPr>
              <a:t>Helping Students Navigate </a:t>
            </a:r>
            <a:br>
              <a:rPr lang="en-US" dirty="0">
                <a:hlinkClick r:id="rId7"/>
              </a:rPr>
            </a:br>
            <a:r>
              <a:rPr lang="en-US" dirty="0">
                <a:hlinkClick r:id="rId7"/>
              </a:rPr>
              <a:t>the Path to College</a:t>
            </a:r>
            <a:endParaRPr lang="en-US" dirty="0"/>
          </a:p>
          <a:p>
            <a:r>
              <a:rPr lang="en-US" dirty="0">
                <a:hlinkClick r:id="rId8"/>
              </a:rPr>
              <a:t>Federal Student Aid (FSA) Website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17" y="2310064"/>
            <a:ext cx="3200400" cy="320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758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63358"/>
            <a:ext cx="12192000" cy="927100"/>
          </a:xfrm>
        </p:spPr>
        <p:txBody>
          <a:bodyPr/>
          <a:lstStyle/>
          <a:p>
            <a:r>
              <a:rPr lang="en-US" dirty="0"/>
              <a:t>The Institute for College </a:t>
            </a:r>
            <a:br>
              <a:rPr lang="en-US" dirty="0"/>
            </a:br>
            <a:r>
              <a:rPr lang="en-US" dirty="0"/>
              <a:t>Access &amp; Success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534527" y="2756568"/>
            <a:ext cx="6962274" cy="3556000"/>
          </a:xfrm>
        </p:spPr>
        <p:txBody>
          <a:bodyPr/>
          <a:lstStyle/>
          <a:p>
            <a:r>
              <a:rPr lang="en-US" dirty="0">
                <a:hlinkClick r:id="rId2"/>
              </a:rPr>
              <a:t>Income-Based Repayment </a:t>
            </a:r>
            <a:endParaRPr lang="en-US" dirty="0"/>
          </a:p>
          <a:p>
            <a:r>
              <a:rPr lang="en-US" dirty="0">
                <a:hlinkClick r:id="rId3"/>
              </a:rPr>
              <a:t>College </a:t>
            </a:r>
            <a:r>
              <a:rPr lang="en-US" dirty="0" err="1">
                <a:hlinkClick r:id="rId3"/>
              </a:rPr>
              <a:t>InSight</a:t>
            </a:r>
            <a:endParaRPr lang="en-US" dirty="0"/>
          </a:p>
          <a:p>
            <a:r>
              <a:rPr lang="en-US" dirty="0">
                <a:hlinkClick r:id="rId4"/>
              </a:rPr>
              <a:t>Project on Student Debt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24" y="3257884"/>
            <a:ext cx="4339391" cy="115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356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51326"/>
            <a:ext cx="12192000" cy="927100"/>
          </a:xfrm>
        </p:spPr>
        <p:txBody>
          <a:bodyPr/>
          <a:lstStyle/>
          <a:p>
            <a:r>
              <a:rPr lang="en-US" dirty="0"/>
              <a:t>National Association of Student </a:t>
            </a:r>
            <a:br>
              <a:rPr lang="en-US" dirty="0"/>
            </a:br>
            <a:r>
              <a:rPr lang="en-US" dirty="0"/>
              <a:t>Financial Aid Administrators (NASFAA)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530515" y="2732505"/>
            <a:ext cx="6432884" cy="3556000"/>
          </a:xfrm>
        </p:spPr>
        <p:txBody>
          <a:bodyPr/>
          <a:lstStyle/>
          <a:p>
            <a:r>
              <a:rPr lang="en-US" dirty="0">
                <a:hlinkClick r:id="rId2"/>
              </a:rPr>
              <a:t>College Affordability &amp; Transparency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Resources for Counselors</a:t>
            </a:r>
            <a:endParaRPr lang="en-US" dirty="0"/>
          </a:p>
          <a:p>
            <a:r>
              <a:rPr lang="en-US" dirty="0">
                <a:hlinkClick r:id="rId3"/>
              </a:rPr>
              <a:t>Student Aid Tips for 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Unique Populations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734" y="3319644"/>
            <a:ext cx="3389376" cy="8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64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Consumer Financial Protection Bureau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522494" y="3614821"/>
            <a:ext cx="5602705" cy="3556000"/>
          </a:xfrm>
        </p:spPr>
        <p:txBody>
          <a:bodyPr/>
          <a:lstStyle/>
          <a:p>
            <a:r>
              <a:rPr lang="en-US" dirty="0">
                <a:hlinkClick r:id="rId2"/>
              </a:rPr>
              <a:t>Paying for College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82841" y="2751362"/>
            <a:ext cx="3549317" cy="2626754"/>
            <a:chOff x="433136" y="4445311"/>
            <a:chExt cx="2528491" cy="18712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3136" y="5303564"/>
              <a:ext cx="2528491" cy="101301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713" y="4445311"/>
              <a:ext cx="2189234" cy="101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46090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National College Attainment Network 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522494" y="2864853"/>
            <a:ext cx="5602705" cy="3556000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cs typeface="Arial" panose="020B0604020202020204" pitchFamily="34" charset="0"/>
                <a:hlinkClick r:id="rId2"/>
              </a:rPr>
              <a:t>Form Your Future Campaign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A7E7BB3E-5B00-4CD0-B46F-DA1C2CBD4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18" y="1921043"/>
            <a:ext cx="5109646" cy="37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00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24941" y="1953629"/>
            <a:ext cx="8819910" cy="4243971"/>
          </a:xfrm>
        </p:spPr>
        <p:txBody>
          <a:bodyPr/>
          <a:lstStyle/>
          <a:p>
            <a:r>
              <a:rPr lang="en-US" sz="2400" dirty="0"/>
              <a:t>Visit the college’s website for an estimated net price information</a:t>
            </a:r>
          </a:p>
          <a:p>
            <a:r>
              <a:rPr lang="en-US" sz="2400" dirty="0"/>
              <a:t>Apply EARLY through the three main aid programs offered at the FEDERAL, STATE and </a:t>
            </a:r>
            <a:r>
              <a:rPr lang="en-US" sz="2400"/>
              <a:t>INSTITUTIONAL level.</a:t>
            </a:r>
            <a:endParaRPr lang="en-US" sz="2400" dirty="0"/>
          </a:p>
          <a:p>
            <a:r>
              <a:rPr lang="en-US" sz="2400" dirty="0"/>
              <a:t>NEVER pay for any applications</a:t>
            </a:r>
          </a:p>
          <a:p>
            <a:r>
              <a:rPr lang="en-US" sz="2400" dirty="0"/>
              <a:t>ASK questions!</a:t>
            </a:r>
          </a:p>
          <a:p>
            <a:r>
              <a:rPr lang="en-US" sz="2400" dirty="0"/>
              <a:t>Be sure to check your email inbox frequently and follow up promptly.</a:t>
            </a:r>
          </a:p>
          <a:p>
            <a:pPr marL="0" indent="0">
              <a:buNone/>
            </a:pPr>
            <a:r>
              <a:rPr lang="en-US" sz="2400" dirty="0">
                <a:ea typeface="ヒラギノ角ゴ Pro W3" charset="0"/>
                <a:cs typeface="Arial" panose="020B0604020202020204" pitchFamily="34" charset="0"/>
              </a:rPr>
              <a:t>Planning how to finance a degree has become a more prominent part of the college application process. By becoming aware of the costs associated with college, your family is better positioned to incorporate educational costs into your savings plan.</a:t>
            </a:r>
            <a:r>
              <a:rPr lang="en-US" sz="2400" i="1" dirty="0">
                <a:ea typeface="ヒラギノ角ゴ Pro W3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en-US" dirty="0">
              <a:ea typeface="ヒラギノ角ゴ Pro W3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ea typeface="ヒラギノ角ゴ Pro W3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ea typeface="ヒラギノ角ゴ Pro W3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ea typeface="ヒラギノ角ゴ Pro W3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ea typeface="ヒラギノ角ゴ Pro W3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012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0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51911" y="2377212"/>
            <a:ext cx="3406689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393" algn="ctr">
              <a:lnSpc>
                <a:spcPct val="90000"/>
              </a:lnSpc>
            </a:pPr>
            <a:r>
              <a:rPr lang="en-US" sz="2400" b="1">
                <a:solidFill>
                  <a:srgbClr val="015382"/>
                </a:solidFill>
                <a:ea typeface="ヒラギノ角ゴ Pro W3" charset="0"/>
                <a:cs typeface="Arial" panose="020B0604020202020204" pitchFamily="34" charset="0"/>
              </a:rPr>
              <a:t>More than half of all students attending college in the United States receive some form of financial assistance.</a:t>
            </a:r>
          </a:p>
          <a:p>
            <a:pPr algn="ctr"/>
            <a:endParaRPr lang="en-US" sz="2400" b="1" dirty="0">
              <a:solidFill>
                <a:srgbClr val="0153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731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 Want to hear from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743199" y="2467811"/>
            <a:ext cx="7218947" cy="3556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Thank you for taking the time to download and share this presentation. </a:t>
            </a:r>
          </a:p>
          <a:p>
            <a:pPr marL="0" indent="0">
              <a:buNone/>
            </a:pPr>
            <a:r>
              <a:rPr lang="en-US" dirty="0"/>
              <a:t>Your feedback is very important to us. </a:t>
            </a:r>
          </a:p>
          <a:p>
            <a:pPr marL="0" indent="0">
              <a:buNone/>
            </a:pPr>
            <a:r>
              <a:rPr lang="en-US" dirty="0"/>
              <a:t>Please take a few minutes to </a:t>
            </a:r>
            <a:r>
              <a:rPr lang="en-US" dirty="0">
                <a:hlinkClick r:id="rId2"/>
              </a:rPr>
              <a:t>complete our survey</a:t>
            </a:r>
            <a:r>
              <a:rPr lang="en-US" dirty="0"/>
              <a:t>. Your responses will help us improve this PowerPoint presentation.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63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95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NET PRICE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SzPct val="76000"/>
              <a:buNone/>
            </a:pPr>
            <a:r>
              <a:rPr lang="en-US" dirty="0">
                <a:cs typeface="Arial" panose="020B0604020202020204" pitchFamily="34" charset="0"/>
              </a:rPr>
              <a:t>NET PRICE </a:t>
            </a:r>
            <a:r>
              <a:rPr lang="en-US" b="0" dirty="0">
                <a:cs typeface="Arial" panose="020B0604020202020204" pitchFamily="34" charset="0"/>
              </a:rPr>
              <a:t>is the amount that a student pays to </a:t>
            </a:r>
            <a:br>
              <a:rPr lang="en-US" b="0" dirty="0">
                <a:cs typeface="Arial" panose="020B0604020202020204" pitchFamily="34" charset="0"/>
              </a:rPr>
            </a:br>
            <a:r>
              <a:rPr lang="en-US" b="0" dirty="0">
                <a:cs typeface="Arial" panose="020B0604020202020204" pitchFamily="34" charset="0"/>
              </a:rPr>
              <a:t>attend an institution in a single academic year </a:t>
            </a:r>
            <a:br>
              <a:rPr lang="en-US" b="0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AFTER</a:t>
            </a:r>
            <a:r>
              <a:rPr lang="en-US" b="0" dirty="0">
                <a:cs typeface="Arial" panose="020B0604020202020204" pitchFamily="34" charset="0"/>
              </a:rPr>
              <a:t> subtracting scholarships and grants the </a:t>
            </a:r>
            <a:br>
              <a:rPr lang="en-US" b="0" dirty="0">
                <a:cs typeface="Arial" panose="020B0604020202020204" pitchFamily="34" charset="0"/>
              </a:rPr>
            </a:br>
            <a:r>
              <a:rPr lang="en-US" b="0" dirty="0">
                <a:cs typeface="Arial" panose="020B0604020202020204" pitchFamily="34" charset="0"/>
              </a:rPr>
              <a:t>student receives. </a:t>
            </a:r>
          </a:p>
          <a:p>
            <a:pPr marL="0" indent="0">
              <a:buSzPct val="76000"/>
              <a:buNone/>
            </a:pPr>
            <a:r>
              <a:rPr lang="en-US" dirty="0">
                <a:cs typeface="Arial" panose="020B0604020202020204" pitchFamily="34" charset="0"/>
              </a:rPr>
              <a:t>Focus on the NET PRICE.</a:t>
            </a:r>
          </a:p>
          <a:p>
            <a:pPr marL="0" indent="0">
              <a:buSzPct val="76000"/>
              <a:buNone/>
            </a:pPr>
            <a:r>
              <a:rPr lang="en-US" dirty="0">
                <a:cs typeface="Arial" panose="020B0604020202020204" pitchFamily="34" charset="0"/>
              </a:rPr>
              <a:t>Not the STICKER Price.</a:t>
            </a:r>
          </a:p>
          <a:p>
            <a:pPr marL="0" indent="0">
              <a:buSzPct val="76000"/>
              <a:buNone/>
            </a:pPr>
            <a:r>
              <a:rPr lang="en-US" dirty="0">
                <a:cs typeface="Arial" panose="020B0604020202020204" pitchFamily="34" charset="0"/>
              </a:rPr>
              <a:t> </a:t>
            </a:r>
            <a:endParaRPr lang="en-US" dirty="0"/>
          </a:p>
          <a:p>
            <a:pPr marL="0" indent="0">
              <a:buSzPct val="76000"/>
              <a:buNone/>
            </a:pPr>
            <a:endParaRPr lang="en-US" b="0" dirty="0">
              <a:cs typeface="Arial" panose="020B0604020202020204" pitchFamily="34" charset="0"/>
            </a:endParaRPr>
          </a:p>
          <a:p>
            <a:pPr marL="0" indent="0">
              <a:buSzPct val="76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99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8457" y="676182"/>
            <a:ext cx="8695086" cy="136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>
                <a:solidFill>
                  <a:srgbClr val="015382"/>
                </a:solidFill>
              </a:rPr>
              <a:t>NET PRICE CALCULATORS</a:t>
            </a:r>
          </a:p>
          <a:p>
            <a:pPr algn="ctr"/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3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/>
              <a:t>NET PRICE CALCULATORS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536572" y="1846039"/>
            <a:ext cx="9245600" cy="521691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Available on a college’s website, net price calculators can help prospective students get a better handle on what they will be expected to pay.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Students enter information about their family’s financial situation to learn what similar students paid to attend the institution in the previous year.</a:t>
            </a: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2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84400" y="266700"/>
            <a:ext cx="7823200" cy="927100"/>
          </a:xfrm>
        </p:spPr>
        <p:txBody>
          <a:bodyPr/>
          <a:lstStyle/>
          <a:p>
            <a:r>
              <a:rPr lang="en-US" sz="4400"/>
              <a:t>WHY ARE NET PRICE CALCULATORS IMPORTANT?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508000">
              <a:buNone/>
            </a:pPr>
            <a:r>
              <a:rPr lang="en-US" b="0" dirty="0">
                <a:cs typeface="Arial" panose="020B0604020202020204" pitchFamily="34" charset="0"/>
              </a:rPr>
              <a:t>Knowing your net price:</a:t>
            </a:r>
          </a:p>
          <a:p>
            <a:pPr>
              <a:buSzPct val="76000"/>
            </a:pPr>
            <a:r>
              <a:rPr lang="en-US" dirty="0">
                <a:cs typeface="Arial" panose="020B0604020202020204" pitchFamily="34" charset="0"/>
              </a:rPr>
              <a:t>Gives you the best idea of what 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you’ll pay for a particular college</a:t>
            </a:r>
          </a:p>
          <a:p>
            <a:pPr>
              <a:buSzPct val="76000"/>
            </a:pPr>
            <a:r>
              <a:rPr lang="en-US" dirty="0">
                <a:cs typeface="Arial" panose="020B0604020202020204" pitchFamily="34" charset="0"/>
              </a:rPr>
              <a:t>Makes comparing colleges easier</a:t>
            </a:r>
          </a:p>
          <a:p>
            <a:pPr>
              <a:buSzPct val="76000"/>
            </a:pPr>
            <a:r>
              <a:rPr lang="en-US" dirty="0">
                <a:cs typeface="Arial" panose="020B0604020202020204" pitchFamily="34" charset="0"/>
              </a:rPr>
              <a:t>Widens your choice of colleges</a:t>
            </a:r>
          </a:p>
        </p:txBody>
      </p:sp>
    </p:spTree>
    <p:extLst>
      <p:ext uri="{BB962C8B-B14F-4D97-AF65-F5344CB8AC3E}">
        <p14:creationId xmlns:p14="http://schemas.microsoft.com/office/powerpoint/2010/main" val="419304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15282"/>
      </a:hlink>
      <a:folHlink>
        <a:srgbClr val="01528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188C039E116149997353CEF64CE530" ma:contentTypeVersion="9" ma:contentTypeDescription="Create a new document." ma:contentTypeScope="" ma:versionID="7b0a81976584c6c133b8465999a6e6b7">
  <xsd:schema xmlns:xsd="http://www.w3.org/2001/XMLSchema" xmlns:xs="http://www.w3.org/2001/XMLSchema" xmlns:p="http://schemas.microsoft.com/office/2006/metadata/properties" xmlns:ns3="e49c091e-8fbf-438d-8fc8-e64a542db347" targetNamespace="http://schemas.microsoft.com/office/2006/metadata/properties" ma:root="true" ma:fieldsID="100b6970963ef3c3a6be2e7f5dcd2a9d" ns3:_="">
    <xsd:import namespace="e49c091e-8fbf-438d-8fc8-e64a542db3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c091e-8fbf-438d-8fc8-e64a542db3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0922C5-D110-4454-BB15-FF9CB4C222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9c091e-8fbf-438d-8fc8-e64a542db3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DE0307-F35E-41F3-A237-449B63FD32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A58AD5-88E1-4274-8C78-56DDE0F0BF9C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e49c091e-8fbf-438d-8fc8-e64a542db347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4093</TotalTime>
  <Words>1310</Words>
  <Application>Microsoft Office PowerPoint</Application>
  <PresentationFormat>Widescreen</PresentationFormat>
  <Paragraphs>143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HiraMinProN-W3</vt:lpstr>
      <vt:lpstr>Lato</vt:lpstr>
      <vt:lpstr>News Cycle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D. Glover Glover</dc:creator>
  <cp:lastModifiedBy>Tiziana Marchante</cp:lastModifiedBy>
  <cp:revision>52</cp:revision>
  <dcterms:created xsi:type="dcterms:W3CDTF">2017-06-15T17:05:11Z</dcterms:created>
  <dcterms:modified xsi:type="dcterms:W3CDTF">2022-01-27T19:16:05Z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0x010100CC188C039E116149997353CEF64CE530</vt:lpwstr>
  </property>
</Properties>
</file>